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4" r:id="rId1"/>
  </p:sldMasterIdLst>
  <p:notesMasterIdLst>
    <p:notesMasterId r:id="rId8"/>
  </p:notesMasterIdLst>
  <p:handoutMasterIdLst>
    <p:handoutMasterId r:id="rId9"/>
  </p:handoutMasterIdLst>
  <p:sldIdLst>
    <p:sldId id="262" r:id="rId2"/>
    <p:sldId id="265" r:id="rId3"/>
    <p:sldId id="273" r:id="rId4"/>
    <p:sldId id="268" r:id="rId5"/>
    <p:sldId id="274" r:id="rId6"/>
    <p:sldId id="277" r:id="rId7"/>
  </p:sldIdLst>
  <p:sldSz cx="9144000" cy="6858000" type="screen4x3"/>
  <p:notesSz cx="6954838" cy="92408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03" autoAdjust="0"/>
    <p:restoredTop sz="94660"/>
  </p:normalViewPr>
  <p:slideViewPr>
    <p:cSldViewPr snapToGrid="0" snapToObjects="1">
      <p:cViewPr varScale="1">
        <p:scale>
          <a:sx n="38" d="100"/>
          <a:sy n="38" d="100"/>
        </p:scale>
        <p:origin x="786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13075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40175" y="0"/>
            <a:ext cx="3013075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2707C44-BB4A-4AFC-BBB3-EFAD21A620A8}" type="datetimeFigureOut">
              <a:rPr lang="en-US" smtClean="0"/>
              <a:t>12/7/2015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777288"/>
            <a:ext cx="3013075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40175" y="8777288"/>
            <a:ext cx="3013075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C5F6394-92DF-420B-AAA0-B48858704C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303354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13763" cy="463647"/>
          </a:xfrm>
          <a:prstGeom prst="rect">
            <a:avLst/>
          </a:prstGeom>
        </p:spPr>
        <p:txBody>
          <a:bodyPr vert="horz" lIns="92546" tIns="46273" rIns="92546" bIns="46273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39466" y="0"/>
            <a:ext cx="3013763" cy="463647"/>
          </a:xfrm>
          <a:prstGeom prst="rect">
            <a:avLst/>
          </a:prstGeom>
        </p:spPr>
        <p:txBody>
          <a:bodyPr vert="horz" lIns="92546" tIns="46273" rIns="92546" bIns="46273" rtlCol="0"/>
          <a:lstStyle>
            <a:lvl1pPr algn="r">
              <a:defRPr sz="1200"/>
            </a:lvl1pPr>
          </a:lstStyle>
          <a:p>
            <a:fld id="{C65B4C6C-0CE4-4D1E-8F47-7FC99A99DC9E}" type="datetimeFigureOut">
              <a:rPr lang="en-US" smtClean="0"/>
              <a:t>12/7/2015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98588" y="1155700"/>
            <a:ext cx="4157662" cy="31178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546" tIns="46273" rIns="92546" bIns="46273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95484" y="4447153"/>
            <a:ext cx="5563870" cy="3638580"/>
          </a:xfrm>
          <a:prstGeom prst="rect">
            <a:avLst/>
          </a:prstGeom>
        </p:spPr>
        <p:txBody>
          <a:bodyPr vert="horz" lIns="92546" tIns="46273" rIns="92546" bIns="46273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777193"/>
            <a:ext cx="3013763" cy="463646"/>
          </a:xfrm>
          <a:prstGeom prst="rect">
            <a:avLst/>
          </a:prstGeom>
        </p:spPr>
        <p:txBody>
          <a:bodyPr vert="horz" lIns="92546" tIns="46273" rIns="92546" bIns="46273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39466" y="8777193"/>
            <a:ext cx="3013763" cy="463646"/>
          </a:xfrm>
          <a:prstGeom prst="rect">
            <a:avLst/>
          </a:prstGeom>
        </p:spPr>
        <p:txBody>
          <a:bodyPr vert="horz" lIns="92546" tIns="46273" rIns="92546" bIns="46273" rtlCol="0" anchor="b"/>
          <a:lstStyle>
            <a:lvl1pPr algn="r">
              <a:defRPr sz="1200"/>
            </a:lvl1pPr>
          </a:lstStyle>
          <a:p>
            <a:fld id="{CD6B8726-A0EA-41B6-9BBC-A1092A0908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34649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700" dirty="0"/>
              <a:t>A manor was self-sufficient</a:t>
            </a:r>
          </a:p>
          <a:p>
            <a:pPr lvl="1"/>
            <a:r>
              <a:rPr lang="en-US" sz="2400" dirty="0"/>
              <a:t>Each manor had its own court, presided over by the lord--administered fines, punishments </a:t>
            </a:r>
          </a:p>
          <a:p>
            <a:pPr lvl="1"/>
            <a:r>
              <a:rPr lang="en-US" sz="2400" dirty="0"/>
              <a:t>P</a:t>
            </a:r>
            <a:r>
              <a:rPr lang="en-US" sz="2700" dirty="0"/>
              <a:t>rivate wars among barons brought misery to peasants and serfs (pillaging, burning)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6B8726-A0EA-41B6-9BBC-A1092A090856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08636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EC41E-48BD-4881-B6FF-D82EEBBCD904}" type="datetimeFigureOut">
              <a:rPr lang="en-US" smtClean="0"/>
              <a:t>12/7/2015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D896E5-E1A6-4E27-BE93-47F9FD0FCC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02906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EC41E-48BD-4881-B6FF-D82EEBBCD904}" type="datetimeFigureOut">
              <a:rPr lang="en-US" smtClean="0"/>
              <a:t>12/7/2015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A5F39-4CE7-434C-A5CB-50A3634516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66773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EC41E-48BD-4881-B6FF-D82EEBBCD904}" type="datetimeFigureOut">
              <a:rPr lang="en-US" smtClean="0"/>
              <a:t>12/7/2015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A5F39-4CE7-434C-A5CB-50A3634516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55350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EC41E-48BD-4881-B6FF-D82EEBBCD904}" type="datetimeFigureOut">
              <a:rPr lang="en-US" smtClean="0"/>
              <a:t>12/7/2015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A5F39-4CE7-434C-A5CB-50A3634516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97114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EC41E-48BD-4881-B6FF-D82EEBBCD904}" type="datetimeFigureOut">
              <a:rPr lang="en-US" smtClean="0"/>
              <a:t>12/7/2015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A5F39-4CE7-434C-A5CB-50A3634516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71462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EC41E-48BD-4881-B6FF-D82EEBBCD904}" type="datetimeFigureOut">
              <a:rPr lang="en-US" smtClean="0"/>
              <a:t>12/7/2015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A5F39-4CE7-434C-A5CB-50A3634516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73735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EC41E-48BD-4881-B6FF-D82EEBBCD904}" type="datetimeFigureOut">
              <a:rPr lang="en-US" smtClean="0"/>
              <a:t>12/7/2015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A5F39-4CE7-434C-A5CB-50A3634516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42509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EC41E-48BD-4881-B6FF-D82EEBBCD904}" type="datetimeFigureOut">
              <a:rPr lang="en-US" smtClean="0"/>
              <a:t>12/7/2015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A5F39-4CE7-434C-A5CB-50A3634516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24675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EC41E-48BD-4881-B6FF-D82EEBBCD904}" type="datetimeFigureOut">
              <a:rPr lang="en-US" smtClean="0"/>
              <a:t>12/7/2015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A5F39-4CE7-434C-A5CB-50A3634516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07001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EC41E-48BD-4881-B6FF-D82EEBBCD904}" type="datetimeFigureOut">
              <a:rPr lang="en-US" smtClean="0"/>
              <a:t>12/7/2015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A5F39-4CE7-434C-A5CB-50A3634516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27647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EC41E-48BD-4881-B6FF-D82EEBBCD904}" type="datetimeFigureOut">
              <a:rPr lang="en-US" smtClean="0"/>
              <a:t>12/7/2015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A5F39-4CE7-434C-A5CB-50A3634516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29783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CEC41E-48BD-4881-B6FF-D82EEBBCD904}" type="datetimeFigureOut">
              <a:rPr lang="en-US" smtClean="0"/>
              <a:t>12/7/2015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9A5F39-4CE7-434C-A5CB-50A3634516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8007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215153" y="274425"/>
            <a:ext cx="7035921" cy="960015"/>
          </a:xfrm>
        </p:spPr>
        <p:txBody>
          <a:bodyPr>
            <a:normAutofit/>
          </a:bodyPr>
          <a:lstStyle/>
          <a:p>
            <a:r>
              <a:rPr lang="en-US" b="1" dirty="0" smtClean="0"/>
              <a:t>Feudalism in Western Europe </a:t>
            </a:r>
            <a:endParaRPr lang="en-US" b="1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>
          <a:xfrm>
            <a:off x="215153" y="5707305"/>
            <a:ext cx="6858000" cy="1128115"/>
          </a:xfrm>
        </p:spPr>
        <p:txBody>
          <a:bodyPr>
            <a:normAutofit/>
          </a:bodyPr>
          <a:lstStyle/>
          <a:p>
            <a:pPr algn="l"/>
            <a:r>
              <a:rPr lang="en-US" sz="2800" b="1" dirty="0" smtClean="0"/>
              <a:t>Notes 2.4</a:t>
            </a:r>
          </a:p>
          <a:p>
            <a:pPr algn="l"/>
            <a:r>
              <a:rPr lang="en-US" sz="2800" b="1" dirty="0" smtClean="0"/>
              <a:t>December ___, 2015</a:t>
            </a:r>
            <a:endParaRPr lang="en-US" sz="2800" b="1" dirty="0"/>
          </a:p>
        </p:txBody>
      </p:sp>
      <p:pic>
        <p:nvPicPr>
          <p:cNvPr id="1026" name="Picture 2" descr="http://www.studenthandouts.com/photo_gallery/Pics1/MiddleAges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11190" y="1753680"/>
            <a:ext cx="6898340" cy="43788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39190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48239" y="10284"/>
            <a:ext cx="7886700" cy="1325563"/>
          </a:xfrm>
        </p:spPr>
        <p:txBody>
          <a:bodyPr>
            <a:normAutofit/>
          </a:bodyPr>
          <a:lstStyle/>
          <a:p>
            <a:r>
              <a:rPr lang="en-US" sz="4800" dirty="0" smtClean="0"/>
              <a:t> </a:t>
            </a:r>
            <a:r>
              <a:rPr lang="en-US" sz="4800" b="1" dirty="0" smtClean="0"/>
              <a:t>Feudalism</a:t>
            </a:r>
            <a:endParaRPr lang="en-US" sz="4800" b="1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0" y="1459716"/>
            <a:ext cx="5160740" cy="4920315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4491789" y="309039"/>
            <a:ext cx="4433846" cy="51706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sz="3000" b="1" dirty="0">
                <a:solidFill>
                  <a:srgbClr val="00B050"/>
                </a:solidFill>
              </a:rPr>
              <a:t>Feudalism was a political, economic, and social system.  </a:t>
            </a:r>
            <a:endParaRPr lang="en-US" sz="3000" b="1" dirty="0" smtClean="0">
              <a:solidFill>
                <a:srgbClr val="00B050"/>
              </a:solidFill>
            </a:endParaRPr>
          </a:p>
          <a:p>
            <a:pPr algn="ctr" eaLnBrk="0" hangingPunct="0">
              <a:spcBef>
                <a:spcPct val="50000"/>
              </a:spcBef>
            </a:pPr>
            <a:r>
              <a:rPr lang="en-US" sz="3000" b="1" dirty="0" smtClean="0">
                <a:solidFill>
                  <a:srgbClr val="FF0000"/>
                </a:solidFill>
              </a:rPr>
              <a:t>It was based on an exchange of land for money, loyalty, protection and food.</a:t>
            </a:r>
            <a:endParaRPr lang="en-US" sz="3000" b="1" dirty="0">
              <a:solidFill>
                <a:srgbClr val="FF0000"/>
              </a:solidFill>
            </a:endParaRPr>
          </a:p>
          <a:p>
            <a:pPr algn="ctr" eaLnBrk="0" hangingPunct="0">
              <a:spcBef>
                <a:spcPct val="50000"/>
              </a:spcBef>
            </a:pPr>
            <a:r>
              <a:rPr lang="en-US" sz="3000" b="1" dirty="0">
                <a:solidFill>
                  <a:srgbClr val="0070C0"/>
                </a:solidFill>
              </a:rPr>
              <a:t>The king owned the land and leased it out to others to lessen his responsibility.</a:t>
            </a:r>
          </a:p>
        </p:txBody>
      </p:sp>
    </p:spTree>
    <p:extLst>
      <p:ext uri="{BB962C8B-B14F-4D97-AF65-F5344CB8AC3E}">
        <p14:creationId xmlns:p14="http://schemas.microsoft.com/office/powerpoint/2010/main" val="1970450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>
          <a:xfrm>
            <a:off x="449179" y="1825624"/>
            <a:ext cx="4065671" cy="4847891"/>
          </a:xfrm>
        </p:spPr>
        <p:txBody>
          <a:bodyPr>
            <a:normAutofit/>
          </a:bodyPr>
          <a:lstStyle/>
          <a:p>
            <a:endParaRPr lang="en-US" sz="2400" dirty="0"/>
          </a:p>
        </p:txBody>
      </p:sp>
      <p:pic>
        <p:nvPicPr>
          <p:cNvPr id="9" name="Picture 6" descr="mundo-front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6900" y="4730755"/>
            <a:ext cx="1587499" cy="15806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AutoShape 4"/>
          <p:cNvSpPr>
            <a:spLocks noChangeArrowheads="1"/>
          </p:cNvSpPr>
          <p:nvPr/>
        </p:nvSpPr>
        <p:spPr bwMode="auto">
          <a:xfrm>
            <a:off x="67224" y="0"/>
            <a:ext cx="5203275" cy="4253642"/>
          </a:xfrm>
          <a:prstGeom prst="wedgeEllipseCallout">
            <a:avLst>
              <a:gd name="adj1" fmla="val -9439"/>
              <a:gd name="adj2" fmla="val 61522"/>
            </a:avLst>
          </a:prstGeom>
          <a:solidFill>
            <a:schemeClr val="bg1"/>
          </a:solidFill>
          <a:ln w="9525">
            <a:solidFill>
              <a:srgbClr val="0A56A4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en-US" sz="3200" b="1" dirty="0" smtClean="0">
                <a:solidFill>
                  <a:srgbClr val="0070C0"/>
                </a:solidFill>
              </a:rPr>
              <a:t> </a:t>
            </a:r>
          </a:p>
          <a:p>
            <a:pPr algn="ctr"/>
            <a:endParaRPr lang="en-US" sz="3200" b="1" dirty="0">
              <a:solidFill>
                <a:srgbClr val="0070C0"/>
              </a:solidFill>
            </a:endParaRPr>
          </a:p>
          <a:p>
            <a:pPr algn="ctr"/>
            <a:r>
              <a:rPr lang="en-US" sz="2600" dirty="0" smtClean="0">
                <a:solidFill>
                  <a:srgbClr val="0070C0"/>
                </a:solidFill>
              </a:rPr>
              <a:t>Until </a:t>
            </a:r>
            <a:r>
              <a:rPr lang="en-US" sz="2600" dirty="0">
                <a:solidFill>
                  <a:srgbClr val="0070C0"/>
                </a:solidFill>
              </a:rPr>
              <a:t>towns developed, feudalism was the way people </a:t>
            </a:r>
            <a:r>
              <a:rPr lang="en-US" sz="2600" dirty="0" smtClean="0">
                <a:solidFill>
                  <a:srgbClr val="0070C0"/>
                </a:solidFill>
              </a:rPr>
              <a:t>“got” land.</a:t>
            </a:r>
            <a:endParaRPr lang="en-US" sz="2600" dirty="0">
              <a:solidFill>
                <a:srgbClr val="0070C0"/>
              </a:solidFill>
            </a:endParaRPr>
          </a:p>
          <a:p>
            <a:pPr algn="ctr"/>
            <a:r>
              <a:rPr lang="en-US" sz="2600" dirty="0" smtClean="0">
                <a:solidFill>
                  <a:srgbClr val="0070C0"/>
                </a:solidFill>
              </a:rPr>
              <a:t>The </a:t>
            </a:r>
            <a:r>
              <a:rPr lang="en-US" sz="2600" dirty="0">
                <a:solidFill>
                  <a:srgbClr val="0070C0"/>
                </a:solidFill>
              </a:rPr>
              <a:t>large chunk of land that each noble was in charge of </a:t>
            </a:r>
            <a:r>
              <a:rPr lang="en-US" sz="2600" dirty="0" smtClean="0">
                <a:solidFill>
                  <a:srgbClr val="0070C0"/>
                </a:solidFill>
              </a:rPr>
              <a:t>and then split among knights and peasants was </a:t>
            </a:r>
            <a:r>
              <a:rPr lang="en-US" sz="2600" dirty="0">
                <a:solidFill>
                  <a:srgbClr val="0070C0"/>
                </a:solidFill>
              </a:rPr>
              <a:t>referred to as a </a:t>
            </a:r>
            <a:r>
              <a:rPr lang="en-US" sz="2600" b="1" dirty="0">
                <a:solidFill>
                  <a:srgbClr val="0070C0"/>
                </a:solidFill>
              </a:rPr>
              <a:t>manor</a:t>
            </a:r>
          </a:p>
          <a:p>
            <a:pPr algn="ctr" eaLnBrk="0" hangingPunct="0">
              <a:spcBef>
                <a:spcPct val="50000"/>
              </a:spcBef>
            </a:pPr>
            <a:endParaRPr lang="en-US" sz="3200" b="1" dirty="0">
              <a:solidFill>
                <a:srgbClr val="0070C0"/>
              </a:solidFill>
            </a:endParaRPr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100" name="Picture 4" descr="http://www.psumedievalgarden.com/graphics/medieval_october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12234" y="2243156"/>
            <a:ext cx="3561381" cy="4012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876442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083" y="293765"/>
            <a:ext cx="7886700" cy="658888"/>
          </a:xfrm>
        </p:spPr>
        <p:txBody>
          <a:bodyPr/>
          <a:lstStyle/>
          <a:p>
            <a:r>
              <a:rPr lang="en-US" dirty="0" smtClean="0"/>
              <a:t>A Manor … it was self sufficient!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920318" y="5378824"/>
            <a:ext cx="847164" cy="685800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Fiefs!</a:t>
            </a:r>
            <a:endParaRPr lang="en-US" dirty="0"/>
          </a:p>
        </p:txBody>
      </p:sp>
      <p:pic>
        <p:nvPicPr>
          <p:cNvPr id="1026" name="Picture 2" descr="http://b68389.medialib.glogster.com/media/f30f6954d5ffd83ad0095749bfddb35265187f362ca7a7146dd853352133744b/manorchart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083" y="1024014"/>
            <a:ext cx="7251817" cy="53060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89571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6" descr="mundo-front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97449" y="4921823"/>
            <a:ext cx="1587499" cy="15806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AutoShape 4"/>
          <p:cNvSpPr>
            <a:spLocks noChangeArrowheads="1"/>
          </p:cNvSpPr>
          <p:nvPr/>
        </p:nvSpPr>
        <p:spPr bwMode="auto">
          <a:xfrm>
            <a:off x="5627771" y="627797"/>
            <a:ext cx="3726854" cy="3643952"/>
          </a:xfrm>
          <a:prstGeom prst="wedgeEllipseCallout">
            <a:avLst>
              <a:gd name="adj1" fmla="val 14364"/>
              <a:gd name="adj2" fmla="val 69387"/>
            </a:avLst>
          </a:prstGeom>
          <a:solidFill>
            <a:schemeClr val="bg1"/>
          </a:solidFill>
          <a:ln w="9525">
            <a:solidFill>
              <a:srgbClr val="0A56A4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en-US" sz="3200" b="1" dirty="0" smtClean="0">
                <a:solidFill>
                  <a:srgbClr val="0070C0"/>
                </a:solidFill>
              </a:rPr>
              <a:t> </a:t>
            </a:r>
          </a:p>
          <a:p>
            <a:pPr algn="ctr"/>
            <a:endParaRPr lang="en-US" sz="3200" b="1" dirty="0">
              <a:solidFill>
                <a:srgbClr val="0070C0"/>
              </a:solidFill>
            </a:endParaRPr>
          </a:p>
          <a:p>
            <a:pPr algn="ctr"/>
            <a:r>
              <a:rPr lang="en-US" sz="2600" dirty="0" smtClean="0">
                <a:solidFill>
                  <a:srgbClr val="0070C0"/>
                </a:solidFill>
              </a:rPr>
              <a:t>The manor house was sometimes a small castle.  </a:t>
            </a:r>
          </a:p>
          <a:p>
            <a:pPr algn="ctr"/>
            <a:r>
              <a:rPr lang="en-US" sz="2600" dirty="0" smtClean="0">
                <a:solidFill>
                  <a:srgbClr val="0070C0"/>
                </a:solidFill>
              </a:rPr>
              <a:t>Kings, who owned ALL of the land, lived in castles too. </a:t>
            </a:r>
          </a:p>
          <a:p>
            <a:pPr algn="ctr"/>
            <a:endParaRPr lang="en-US" sz="2600" dirty="0">
              <a:solidFill>
                <a:srgbClr val="0070C0"/>
              </a:solidFill>
            </a:endParaRPr>
          </a:p>
          <a:p>
            <a:pPr algn="ctr"/>
            <a:r>
              <a:rPr lang="en-US" sz="2600" dirty="0" smtClean="0">
                <a:solidFill>
                  <a:srgbClr val="0070C0"/>
                </a:solidFill>
              </a:rPr>
              <a:t> </a:t>
            </a:r>
            <a:endParaRPr lang="en-US" sz="3200" b="1" dirty="0">
              <a:solidFill>
                <a:srgbClr val="0070C0"/>
              </a:solidFill>
            </a:endParaRPr>
          </a:p>
        </p:txBody>
      </p:sp>
      <p:pic>
        <p:nvPicPr>
          <p:cNvPr id="6" name="Picture 2" descr="Beaumaris Castle Diagram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710" y="2682325"/>
            <a:ext cx="5067771" cy="38008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Content Placeholder 6" descr="Diagram of a motte-and-bailey castle. (Credit)"/>
          <p:cNvPicPr>
            <a:picLocks noGrp="1" noChangeAspect="1" noChangeArrowheads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711" y="287598"/>
            <a:ext cx="5715000" cy="2162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323900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Beaumaris Castle Diagra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9740" y="2682325"/>
            <a:ext cx="5067771" cy="38008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Content Placeholder 6" descr="Diagram of a motte-and-bailey castle. (Credit)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42511" y="227857"/>
            <a:ext cx="5715000" cy="2162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94129" y="1371599"/>
            <a:ext cx="3267635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400" dirty="0" smtClean="0">
                <a:solidFill>
                  <a:srgbClr val="FF0000"/>
                </a:solidFill>
              </a:rPr>
              <a:t>A castle was a fortress, a living space, and a symbol of power.</a:t>
            </a:r>
          </a:p>
          <a:p>
            <a:endParaRPr lang="en-US" sz="3400" dirty="0" smtClean="0">
              <a:solidFill>
                <a:srgbClr val="FF0000"/>
              </a:solidFill>
            </a:endParaRPr>
          </a:p>
          <a:p>
            <a:r>
              <a:rPr lang="en-US" sz="3400" dirty="0" smtClean="0">
                <a:solidFill>
                  <a:srgbClr val="7030A0"/>
                </a:solidFill>
              </a:rPr>
              <a:t>They were first made from wood, then from stone.</a:t>
            </a:r>
            <a:endParaRPr lang="en-US" sz="3400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1600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6281</TotalTime>
  <Words>179</Words>
  <Application>Microsoft Office PowerPoint</Application>
  <PresentationFormat>On-screen Show (4:3)</PresentationFormat>
  <Paragraphs>26</Paragraphs>
  <Slides>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Office Theme</vt:lpstr>
      <vt:lpstr>Feudalism in Western Europe </vt:lpstr>
      <vt:lpstr> Feudalism</vt:lpstr>
      <vt:lpstr>PowerPoint Presentation</vt:lpstr>
      <vt:lpstr>A Manor … it was self sufficient!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Chivalry &amp; Knighthood</dc:title>
  <dc:creator>Elaina Barroso</dc:creator>
  <cp:lastModifiedBy>Elaina</cp:lastModifiedBy>
  <cp:revision>30</cp:revision>
  <cp:lastPrinted>2015-12-02T23:08:25Z</cp:lastPrinted>
  <dcterms:created xsi:type="dcterms:W3CDTF">2014-12-01T01:23:09Z</dcterms:created>
  <dcterms:modified xsi:type="dcterms:W3CDTF">2015-12-07T17:14:52Z</dcterms:modified>
</cp:coreProperties>
</file>